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91" r:id="rId5"/>
    <p:sldId id="289" r:id="rId6"/>
    <p:sldId id="292" r:id="rId7"/>
    <p:sldId id="294" r:id="rId8"/>
    <p:sldId id="295" r:id="rId9"/>
    <p:sldId id="29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0"/>
            <a:ext cx="9144000" cy="6857999"/>
          </a:xfrm>
        </p:spPr>
      </p:pic>
      <p:sp>
        <p:nvSpPr>
          <p:cNvPr id="11" name="TextBox 10"/>
          <p:cNvSpPr txBox="1"/>
          <p:nvPr/>
        </p:nvSpPr>
        <p:spPr>
          <a:xfrm>
            <a:off x="0" y="152400"/>
            <a:ext cx="87630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PSK</a:t>
            </a:r>
          </a:p>
          <a:p>
            <a:pPr algn="ctr"/>
            <a:r>
              <a:rPr lang="en-US" sz="4000" dirty="0" smtClean="0">
                <a:solidFill>
                  <a:schemeClr val="bg1"/>
                </a:solidFill>
                <a:latin typeface="Aharoni" pitchFamily="2" charset="-79"/>
                <a:cs typeface="Aharoni" pitchFamily="2" charset="-79"/>
              </a:rPr>
              <a:t>Purchasing &amp; Store Keeping  </a:t>
            </a:r>
            <a:endParaRPr lang="en-US" sz="4000" dirty="0">
              <a:solidFill>
                <a:schemeClr val="bg1"/>
              </a:solidFill>
              <a:latin typeface="Aharoni" pitchFamily="2" charset="-79"/>
              <a:cs typeface="Aharoni" pitchFamily="2" charset="-79"/>
            </a:endParaRPr>
          </a:p>
        </p:txBody>
      </p:sp>
      <p:sp>
        <p:nvSpPr>
          <p:cNvPr id="13" name="TextBox 12"/>
          <p:cNvSpPr txBox="1"/>
          <p:nvPr/>
        </p:nvSpPr>
        <p:spPr>
          <a:xfrm>
            <a:off x="1295400" y="2057400"/>
            <a:ext cx="6553200" cy="523220"/>
          </a:xfrm>
          <a:prstGeom prst="rect">
            <a:avLst/>
          </a:prstGeom>
          <a:solidFill>
            <a:schemeClr val="accent2"/>
          </a:solidFill>
        </p:spPr>
        <p:txBody>
          <a:bodyPr wrap="square" rtlCol="0">
            <a:spAutoFit/>
          </a:bodyPr>
          <a:lstStyle/>
          <a:p>
            <a:pPr algn="ctr"/>
            <a:r>
              <a:rPr lang="en-US" sz="2800" b="1" dirty="0" smtClean="0"/>
              <a:t> </a:t>
            </a:r>
            <a:r>
              <a:rPr lang="en-US" sz="2800" b="1" dirty="0" smtClean="0">
                <a:solidFill>
                  <a:schemeClr val="bg1"/>
                </a:solidFill>
              </a:rPr>
              <a:t>Chapter 4 :- Purchase procedure </a:t>
            </a:r>
            <a:endParaRPr lang="en-US"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1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228600" y="152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 </a:t>
            </a:r>
            <a:r>
              <a:rPr lang="en-US" sz="2400" b="1" dirty="0" smtClean="0"/>
              <a:t>Q.5  Purchase Methods/ Techniques</a:t>
            </a:r>
            <a:endParaRPr lang="en-US" sz="2400" dirty="0" smtClean="0"/>
          </a:p>
          <a:p>
            <a:endParaRPr lang="en-US" sz="2400" b="1" dirty="0" smtClean="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26625" name="Rectangle 1"/>
          <p:cNvSpPr>
            <a:spLocks noChangeArrowheads="1"/>
          </p:cNvSpPr>
          <p:nvPr/>
        </p:nvSpPr>
        <p:spPr bwMode="auto">
          <a:xfrm>
            <a:off x="228600" y="1310819"/>
            <a:ext cx="8915400" cy="3785652"/>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buFont typeface="+mj-lt"/>
              <a:buAutoNum type="arabicPeriod"/>
            </a:pPr>
            <a:r>
              <a:rPr lang="en-US" sz="2000" b="1" dirty="0" smtClean="0">
                <a:solidFill>
                  <a:schemeClr val="bg1"/>
                </a:solidFill>
                <a:latin typeface="Aharoni" pitchFamily="2" charset="-79"/>
                <a:cs typeface="Aharoni" pitchFamily="2" charset="-79"/>
              </a:rPr>
              <a:t>Market Purchasing :-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Contract Purchasing :-                               </a:t>
            </a:r>
            <a:endParaRPr lang="en-US" sz="2000" dirty="0" smtClean="0">
              <a:solidFill>
                <a:schemeClr val="bg1"/>
              </a:solidFill>
              <a:latin typeface="Aharoni" pitchFamily="2" charset="-79"/>
              <a:cs typeface="Aharoni" pitchFamily="2" charset="-79"/>
            </a:endParaRPr>
          </a:p>
          <a:p>
            <a:pPr marL="457200" indent="-457200">
              <a:buFont typeface="+mj-lt"/>
              <a:buAutoNum type="arabicPeriod"/>
            </a:pPr>
            <a:r>
              <a:rPr lang="en-US" sz="2000" b="1" dirty="0" smtClean="0">
                <a:solidFill>
                  <a:schemeClr val="bg1"/>
                </a:solidFill>
                <a:latin typeface="Aharoni" pitchFamily="2" charset="-79"/>
                <a:cs typeface="Aharoni" pitchFamily="2" charset="-79"/>
              </a:rPr>
              <a:t>Centralized Purchasing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Decentralized Purchasing:-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Speculation:-                                       do as per distinguish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Hedging:-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Forward Purchasing:-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Buying Jobs Lot :-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Group Purchasing :-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Purchase through Commission agent :-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purchase through Quotation:- </a:t>
            </a:r>
            <a:endParaRPr lang="en-US" sz="2000" dirty="0" smtClean="0">
              <a:solidFill>
                <a:schemeClr val="bg1"/>
              </a:solidFill>
              <a:latin typeface="Aharoni" pitchFamily="2" charset="-79"/>
              <a:cs typeface="Aharoni" pitchFamily="2" charset="-79"/>
            </a:endParaRPr>
          </a:p>
          <a:p>
            <a:pPr marL="457200" lvl="0" indent="-457200">
              <a:buFont typeface="+mj-lt"/>
              <a:buAutoNum type="arabicPeriod"/>
            </a:pPr>
            <a:r>
              <a:rPr lang="en-US" sz="2000" b="1" dirty="0" smtClean="0">
                <a:solidFill>
                  <a:schemeClr val="bg1"/>
                </a:solidFill>
                <a:latin typeface="Aharoni" pitchFamily="2" charset="-79"/>
                <a:cs typeface="Aharoni" pitchFamily="2" charset="-79"/>
              </a:rPr>
              <a:t>purchase through negotiation :- </a:t>
            </a:r>
            <a:endParaRPr lang="en-US" sz="2000" dirty="0">
              <a:solidFill>
                <a:schemeClr val="bg1"/>
              </a:solidFill>
              <a:latin typeface="Aharoni" pitchFamily="2" charset="-79"/>
              <a:cs typeface="Aharoni" pitchFamily="2" charset="-79"/>
            </a:endParaRPr>
          </a:p>
        </p:txBody>
      </p:sp>
      <p:sp>
        <p:nvSpPr>
          <p:cNvPr id="6" name="Right Brace 5"/>
          <p:cNvSpPr/>
          <p:nvPr/>
        </p:nvSpPr>
        <p:spPr>
          <a:xfrm>
            <a:off x="4114800" y="2133600"/>
            <a:ext cx="1447800" cy="990600"/>
          </a:xfrm>
          <a:prstGeom prst="rightBrace">
            <a:avLst/>
          </a:prstGeom>
          <a:solidFill>
            <a:schemeClr val="accent1">
              <a:lumMod val="20000"/>
              <a:lumOff val="8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26625" name="Rectangle 1"/>
          <p:cNvSpPr>
            <a:spLocks noChangeArrowheads="1"/>
          </p:cNvSpPr>
          <p:nvPr/>
        </p:nvSpPr>
        <p:spPr bwMode="auto">
          <a:xfrm>
            <a:off x="228600" y="-5417"/>
            <a:ext cx="8915400" cy="6863417"/>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solidFill>
                  <a:schemeClr val="bg1"/>
                </a:solidFill>
                <a:latin typeface="Aharoni" pitchFamily="2" charset="-79"/>
                <a:cs typeface="Aharoni" pitchFamily="2" charset="-79"/>
              </a:rPr>
              <a:t>Purchase Methods/ Techniques</a:t>
            </a:r>
          </a:p>
          <a:p>
            <a:r>
              <a:rPr lang="en-US" sz="2000" dirty="0" smtClean="0">
                <a:solidFill>
                  <a:schemeClr val="bg1"/>
                </a:solidFill>
                <a:latin typeface="Aharoni" pitchFamily="2" charset="-79"/>
                <a:cs typeface="Aharoni" pitchFamily="2" charset="-79"/>
              </a:rPr>
              <a:t>1.Market Purchasing :-  buy material from market condition like price low or high </a:t>
            </a:r>
          </a:p>
          <a:p>
            <a:r>
              <a:rPr lang="en-US" sz="2000" dirty="0" smtClean="0">
                <a:solidFill>
                  <a:schemeClr val="bg1"/>
                </a:solidFill>
                <a:latin typeface="Aharoni" pitchFamily="2" charset="-79"/>
                <a:cs typeface="Aharoni" pitchFamily="2" charset="-79"/>
              </a:rPr>
              <a:t>2.Contract Purchasing :- Make contract with supplier for continuous supply of  materials </a:t>
            </a:r>
          </a:p>
          <a:p>
            <a:r>
              <a:rPr lang="en-US" sz="2000" dirty="0" smtClean="0">
                <a:solidFill>
                  <a:schemeClr val="bg1"/>
                </a:solidFill>
                <a:latin typeface="Aharoni" pitchFamily="2" charset="-79"/>
                <a:cs typeface="Aharoni" pitchFamily="2" charset="-79"/>
              </a:rPr>
              <a:t>3.Centralized Purchasing  :-</a:t>
            </a:r>
          </a:p>
          <a:p>
            <a:r>
              <a:rPr lang="en-US" sz="2000" dirty="0" smtClean="0">
                <a:solidFill>
                  <a:schemeClr val="bg1"/>
                </a:solidFill>
                <a:latin typeface="Aharoni" pitchFamily="2" charset="-79"/>
                <a:cs typeface="Aharoni" pitchFamily="2" charset="-79"/>
              </a:rPr>
              <a:t>4.Decentralized Purchasing:-             (do as per distinguish ) </a:t>
            </a:r>
          </a:p>
          <a:p>
            <a:r>
              <a:rPr lang="en-US" sz="2000" dirty="0" smtClean="0">
                <a:solidFill>
                  <a:schemeClr val="bg1"/>
                </a:solidFill>
                <a:latin typeface="Aharoni" pitchFamily="2" charset="-79"/>
                <a:cs typeface="Aharoni" pitchFamily="2" charset="-79"/>
              </a:rPr>
              <a:t>5.Speculation:-                                  </a:t>
            </a:r>
          </a:p>
          <a:p>
            <a:r>
              <a:rPr lang="en-US" sz="2000" dirty="0" smtClean="0">
                <a:solidFill>
                  <a:schemeClr val="bg1"/>
                </a:solidFill>
                <a:latin typeface="Aharoni" pitchFamily="2" charset="-79"/>
                <a:cs typeface="Aharoni" pitchFamily="2" charset="-79"/>
              </a:rPr>
              <a:t>6.Hedging:- </a:t>
            </a:r>
          </a:p>
          <a:p>
            <a:r>
              <a:rPr lang="en-US" sz="2000" dirty="0" smtClean="0">
                <a:solidFill>
                  <a:schemeClr val="bg1"/>
                </a:solidFill>
                <a:latin typeface="Aharoni" pitchFamily="2" charset="-79"/>
                <a:cs typeface="Aharoni" pitchFamily="2" charset="-79"/>
              </a:rPr>
              <a:t>7.Forward Purchasing:-  A buying contract have been concluded earlier with respect    to price, delivery and other terms ....</a:t>
            </a:r>
          </a:p>
          <a:p>
            <a:r>
              <a:rPr lang="en-US" sz="2000" dirty="0" smtClean="0">
                <a:solidFill>
                  <a:schemeClr val="bg1"/>
                </a:solidFill>
                <a:latin typeface="Aharoni" pitchFamily="2" charset="-79"/>
                <a:cs typeface="Aharoni" pitchFamily="2" charset="-79"/>
              </a:rPr>
              <a:t>8.Buying Jobs Lot :-  buy job lots from other manufactures who is facing loss or  insolvent</a:t>
            </a:r>
          </a:p>
          <a:p>
            <a:r>
              <a:rPr lang="en-US" sz="2000" dirty="0" smtClean="0">
                <a:solidFill>
                  <a:schemeClr val="bg1"/>
                </a:solidFill>
                <a:latin typeface="Aharoni" pitchFamily="2" charset="-79"/>
                <a:cs typeface="Aharoni" pitchFamily="2" charset="-79"/>
              </a:rPr>
              <a:t>9.Group Purchasing :- Small item are purchase as group or collectively.</a:t>
            </a:r>
          </a:p>
          <a:p>
            <a:r>
              <a:rPr lang="en-US" sz="2000" dirty="0" smtClean="0">
                <a:solidFill>
                  <a:schemeClr val="bg1"/>
                </a:solidFill>
                <a:latin typeface="Aharoni" pitchFamily="2" charset="-79"/>
                <a:cs typeface="Aharoni" pitchFamily="2" charset="-79"/>
              </a:rPr>
              <a:t>10.Purchase through Commission agent :- with help of agent to buy material and paid  commission to him </a:t>
            </a:r>
          </a:p>
          <a:p>
            <a:r>
              <a:rPr lang="en-US" sz="2000" dirty="0" smtClean="0">
                <a:solidFill>
                  <a:schemeClr val="bg1"/>
                </a:solidFill>
                <a:latin typeface="Aharoni" pitchFamily="2" charset="-79"/>
                <a:cs typeface="Aharoni" pitchFamily="2" charset="-79"/>
              </a:rPr>
              <a:t>11.purchase through Quotation:- Comparison of all quotations of supplier and who provide low quotation with better materials .. we can order material from that supplier.</a:t>
            </a:r>
          </a:p>
          <a:p>
            <a:r>
              <a:rPr lang="en-US" sz="2000" dirty="0" smtClean="0">
                <a:solidFill>
                  <a:schemeClr val="bg1"/>
                </a:solidFill>
                <a:latin typeface="Aharoni" pitchFamily="2" charset="-79"/>
                <a:cs typeface="Aharoni" pitchFamily="2" charset="-79"/>
              </a:rPr>
              <a:t>12.purchase through negotiation :- Negotiations with seller about Price and terms condition and who is accepted we can buy materials from that suppliers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graphicFrame>
        <p:nvGraphicFramePr>
          <p:cNvPr id="6" name="Table 5"/>
          <p:cNvGraphicFramePr>
            <a:graphicFrameLocks noGrp="1"/>
          </p:cNvGraphicFramePr>
          <p:nvPr/>
        </p:nvGraphicFramePr>
        <p:xfrm>
          <a:off x="381000" y="228600"/>
          <a:ext cx="8077200" cy="6278880"/>
        </p:xfrm>
        <a:graphic>
          <a:graphicData uri="http://schemas.openxmlformats.org/drawingml/2006/table">
            <a:tbl>
              <a:tblPr firstRow="1" bandRow="1">
                <a:tableStyleId>{5C22544A-7EE6-4342-B048-85BDC9FD1C3A}</a:tableStyleId>
              </a:tblPr>
              <a:tblGrid>
                <a:gridCol w="457200"/>
                <a:gridCol w="3276600"/>
                <a:gridCol w="4343400"/>
              </a:tblGrid>
              <a:tr h="685800">
                <a:tc>
                  <a:txBody>
                    <a:bodyPr/>
                    <a:lstStyle/>
                    <a:p>
                      <a:endParaRPr lang="en-US" dirty="0"/>
                    </a:p>
                  </a:txBody>
                  <a:tcPr/>
                </a:tc>
                <a:tc>
                  <a:txBody>
                    <a:bodyPr/>
                    <a:lstStyle/>
                    <a:p>
                      <a:pPr marL="0" marR="0" algn="just">
                        <a:lnSpc>
                          <a:spcPct val="115000"/>
                        </a:lnSpc>
                        <a:spcBef>
                          <a:spcPts val="0"/>
                        </a:spcBef>
                        <a:spcAft>
                          <a:spcPts val="0"/>
                        </a:spcAft>
                      </a:pPr>
                      <a:endParaRPr lang="en-US" sz="1600" b="1" dirty="0" smtClean="0">
                        <a:latin typeface="Aharoni" pitchFamily="2" charset="-79"/>
                        <a:ea typeface="Calibri"/>
                        <a:cs typeface="Aharoni" pitchFamily="2" charset="-79"/>
                      </a:endParaRPr>
                    </a:p>
                    <a:p>
                      <a:pPr marL="0" marR="0" algn="just">
                        <a:lnSpc>
                          <a:spcPct val="115000"/>
                        </a:lnSpc>
                        <a:spcBef>
                          <a:spcPts val="0"/>
                        </a:spcBef>
                        <a:spcAft>
                          <a:spcPts val="0"/>
                        </a:spcAft>
                      </a:pPr>
                      <a:r>
                        <a:rPr lang="en-US" sz="1600" b="1" dirty="0" smtClean="0">
                          <a:latin typeface="Aharoni" pitchFamily="2" charset="-79"/>
                          <a:ea typeface="Calibri"/>
                          <a:cs typeface="Aharoni" pitchFamily="2" charset="-79"/>
                        </a:rPr>
                        <a:t>Centralized </a:t>
                      </a:r>
                      <a:r>
                        <a:rPr lang="en-US" sz="1600" b="1" dirty="0">
                          <a:latin typeface="Aharoni" pitchFamily="2" charset="-79"/>
                          <a:ea typeface="Calibri"/>
                          <a:cs typeface="Aharoni" pitchFamily="2" charset="-79"/>
                        </a:rPr>
                        <a:t>Buying </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endParaRPr lang="en-US" sz="1600" b="1" dirty="0" smtClean="0">
                        <a:latin typeface="Aharoni" pitchFamily="2" charset="-79"/>
                        <a:ea typeface="Calibri"/>
                        <a:cs typeface="Aharoni" pitchFamily="2" charset="-79"/>
                      </a:endParaRPr>
                    </a:p>
                    <a:p>
                      <a:pPr marL="0" marR="0" algn="just">
                        <a:lnSpc>
                          <a:spcPct val="115000"/>
                        </a:lnSpc>
                        <a:spcBef>
                          <a:spcPts val="0"/>
                        </a:spcBef>
                        <a:spcAft>
                          <a:spcPts val="0"/>
                        </a:spcAft>
                      </a:pPr>
                      <a:r>
                        <a:rPr lang="en-US" sz="1600" b="1" dirty="0" smtClean="0">
                          <a:latin typeface="Aharoni" pitchFamily="2" charset="-79"/>
                          <a:ea typeface="Calibri"/>
                          <a:cs typeface="Aharoni" pitchFamily="2" charset="-79"/>
                        </a:rPr>
                        <a:t>Decentralized </a:t>
                      </a:r>
                      <a:r>
                        <a:rPr lang="en-US" sz="1600" b="1" dirty="0">
                          <a:latin typeface="Aharoni" pitchFamily="2" charset="-79"/>
                          <a:ea typeface="Calibri"/>
                          <a:cs typeface="Aharoni" pitchFamily="2" charset="-79"/>
                        </a:rPr>
                        <a:t>Buying </a:t>
                      </a:r>
                      <a:endParaRPr lang="en-US" sz="1600" dirty="0">
                        <a:latin typeface="Aharoni" pitchFamily="2" charset="-79"/>
                        <a:ea typeface="Calibri"/>
                        <a:cs typeface="Aharoni" pitchFamily="2" charset="-79"/>
                      </a:endParaRPr>
                    </a:p>
                  </a:txBody>
                  <a:tcPr marL="68580" marR="68580" marT="0" marB="0"/>
                </a:tc>
              </a:tr>
              <a:tr h="685800">
                <a:tc>
                  <a:txBody>
                    <a:bodyPr/>
                    <a:lstStyle/>
                    <a:p>
                      <a:endParaRPr lang="en-US"/>
                    </a:p>
                  </a:txBody>
                  <a:tcPr/>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Meaning :- One store or purchase department for buying for organization </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Different store  or purchase department for buying for  organization</a:t>
                      </a:r>
                      <a:endParaRPr lang="en-US" sz="1600">
                        <a:latin typeface="Aharoni" pitchFamily="2" charset="-79"/>
                        <a:ea typeface="Calibri"/>
                        <a:cs typeface="Aharoni" pitchFamily="2" charset="-79"/>
                      </a:endParaRPr>
                    </a:p>
                  </a:txBody>
                  <a:tcPr marL="68580" marR="68580" marT="0" marB="0"/>
                </a:tc>
              </a:tr>
              <a:tr h="377952">
                <a:tc>
                  <a:txBody>
                    <a:bodyPr/>
                    <a:lstStyle/>
                    <a:p>
                      <a:endParaRPr lang="en-US"/>
                    </a:p>
                  </a:txBody>
                  <a:tcPr/>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Staff:- Less staff</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More Staff</a:t>
                      </a:r>
                      <a:endParaRPr lang="en-US" sz="1600">
                        <a:latin typeface="Aharoni" pitchFamily="2" charset="-79"/>
                        <a:ea typeface="Calibri"/>
                        <a:cs typeface="Aharoni" pitchFamily="2" charset="-79"/>
                      </a:endParaRPr>
                    </a:p>
                  </a:txBody>
                  <a:tcPr marL="68580" marR="68580" marT="0" marB="0"/>
                </a:tc>
              </a:tr>
              <a:tr h="304800">
                <a:tc>
                  <a:txBody>
                    <a:bodyPr/>
                    <a:lstStyle/>
                    <a:p>
                      <a:endParaRPr lang="en-US"/>
                    </a:p>
                  </a:txBody>
                  <a:tcPr/>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Communication :- better </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 Not better because more staff</a:t>
                      </a:r>
                      <a:endParaRPr lang="en-US" sz="1600" dirty="0">
                        <a:latin typeface="Aharoni" pitchFamily="2" charset="-79"/>
                        <a:ea typeface="Calibri"/>
                        <a:cs typeface="Aharoni" pitchFamily="2" charset="-79"/>
                      </a:endParaRPr>
                    </a:p>
                  </a:txBody>
                  <a:tcPr marL="68580" marR="68580" marT="0" marB="0"/>
                </a:tc>
              </a:tr>
              <a:tr h="472440">
                <a:tc>
                  <a:txBody>
                    <a:bodyPr/>
                    <a:lstStyle/>
                    <a:p>
                      <a:endParaRPr lang="en-US"/>
                    </a:p>
                  </a:txBody>
                  <a:tcPr/>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Coordination :- better</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Not better because more staff</a:t>
                      </a:r>
                      <a:endParaRPr lang="en-US" sz="1600" dirty="0">
                        <a:latin typeface="Aharoni" pitchFamily="2" charset="-79"/>
                        <a:ea typeface="Calibri"/>
                        <a:cs typeface="Aharoni" pitchFamily="2" charset="-79"/>
                      </a:endParaRPr>
                    </a:p>
                  </a:txBody>
                  <a:tcPr marL="68580" marR="68580" marT="0" marB="0"/>
                </a:tc>
              </a:tr>
              <a:tr h="685800">
                <a:tc>
                  <a:txBody>
                    <a:bodyPr/>
                    <a:lstStyle/>
                    <a:p>
                      <a:endParaRPr lang="en-US"/>
                    </a:p>
                  </a:txBody>
                  <a:tcPr/>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Quality:- better because all dept. have one order</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Not better every dept. buy separately materials </a:t>
                      </a:r>
                      <a:endParaRPr lang="en-US" sz="1600" dirty="0">
                        <a:latin typeface="Aharoni" pitchFamily="2" charset="-79"/>
                        <a:ea typeface="Calibri"/>
                        <a:cs typeface="Aharoni" pitchFamily="2" charset="-79"/>
                      </a:endParaRPr>
                    </a:p>
                  </a:txBody>
                  <a:tcPr marL="68580" marR="68580" marT="0" marB="0"/>
                </a:tc>
              </a:tr>
              <a:tr h="685800">
                <a:tc>
                  <a:txBody>
                    <a:bodyPr/>
                    <a:lstStyle/>
                    <a:p>
                      <a:endParaRPr lang="en-US"/>
                    </a:p>
                  </a:txBody>
                  <a:tcPr/>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Economy large Scale:- possible and enjoy large scale buying advantages </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Individual separate  material order not enjoy large scale buying advantages</a:t>
                      </a:r>
                      <a:endParaRPr lang="en-US" sz="1600" dirty="0">
                        <a:latin typeface="Aharoni" pitchFamily="2" charset="-79"/>
                        <a:ea typeface="Calibri"/>
                        <a:cs typeface="Aharoni" pitchFamily="2" charset="-79"/>
                      </a:endParaRPr>
                    </a:p>
                  </a:txBody>
                  <a:tcPr marL="68580" marR="68580" marT="0" marB="0"/>
                </a:tc>
              </a:tr>
              <a:tr h="606552">
                <a:tc>
                  <a:txBody>
                    <a:bodyPr/>
                    <a:lstStyle/>
                    <a:p>
                      <a:endParaRPr lang="en-US"/>
                    </a:p>
                  </a:txBody>
                  <a:tcPr/>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Account work:- very easy and quick</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Difficult due to many purchase dept</a:t>
                      </a:r>
                      <a:r>
                        <a:rPr lang="en-US" sz="1600" b="1" dirty="0" smtClean="0">
                          <a:latin typeface="Aharoni" pitchFamily="2" charset="-79"/>
                          <a:ea typeface="Calibri"/>
                          <a:cs typeface="Aharoni" pitchFamily="2" charset="-79"/>
                        </a:rPr>
                        <a:t>. and </a:t>
                      </a:r>
                      <a:r>
                        <a:rPr lang="en-US" sz="1600" b="1" dirty="0">
                          <a:latin typeface="Aharoni" pitchFamily="2" charset="-79"/>
                          <a:ea typeface="Calibri"/>
                          <a:cs typeface="Aharoni" pitchFamily="2" charset="-79"/>
                        </a:rPr>
                        <a:t>more journal entries and records.</a:t>
                      </a:r>
                      <a:endParaRPr lang="en-US" sz="1600" dirty="0">
                        <a:latin typeface="Aharoni" pitchFamily="2" charset="-79"/>
                        <a:ea typeface="Calibri"/>
                        <a:cs typeface="Aharoni" pitchFamily="2" charset="-79"/>
                      </a:endParaRPr>
                    </a:p>
                  </a:txBody>
                  <a:tcPr marL="68580" marR="68580" marT="0" marB="0"/>
                </a:tc>
              </a:tr>
              <a:tr h="685800">
                <a:tc>
                  <a:txBody>
                    <a:bodyPr/>
                    <a:lstStyle/>
                    <a:p>
                      <a:endParaRPr lang="en-US"/>
                    </a:p>
                  </a:txBody>
                  <a:tcPr/>
                </a:tc>
                <a:tc>
                  <a:txBody>
                    <a:bodyPr/>
                    <a:lstStyle/>
                    <a:p>
                      <a:pPr marL="0" marR="0" algn="just">
                        <a:lnSpc>
                          <a:spcPct val="115000"/>
                        </a:lnSpc>
                        <a:spcBef>
                          <a:spcPts val="0"/>
                        </a:spcBef>
                        <a:spcAft>
                          <a:spcPts val="0"/>
                        </a:spcAft>
                      </a:pPr>
                      <a:endParaRPr lang="en-US" sz="1600" dirty="0" smtClean="0">
                        <a:latin typeface="Aharoni" pitchFamily="2" charset="-79"/>
                        <a:ea typeface="Calibri"/>
                        <a:cs typeface="Aharoni" pitchFamily="2" charset="-79"/>
                      </a:endParaRPr>
                    </a:p>
                    <a:p>
                      <a:pPr marL="0" marR="0" algn="just">
                        <a:lnSpc>
                          <a:spcPct val="115000"/>
                        </a:lnSpc>
                        <a:spcBef>
                          <a:spcPts val="0"/>
                        </a:spcBef>
                        <a:spcAft>
                          <a:spcPts val="0"/>
                        </a:spcAft>
                      </a:pPr>
                      <a:endParaRPr lang="en-US" sz="1600" dirty="0" smtClean="0">
                        <a:latin typeface="Aharoni" pitchFamily="2" charset="-79"/>
                        <a:ea typeface="Calibri"/>
                        <a:cs typeface="Aharoni" pitchFamily="2" charset="-79"/>
                      </a:endParaRPr>
                    </a:p>
                    <a:p>
                      <a:pPr marL="0" marR="0" algn="just">
                        <a:lnSpc>
                          <a:spcPct val="115000"/>
                        </a:lnSpc>
                        <a:spcBef>
                          <a:spcPts val="0"/>
                        </a:spcBef>
                        <a:spcAft>
                          <a:spcPts val="0"/>
                        </a:spcAft>
                      </a:pPr>
                      <a:endParaRPr lang="en-US" sz="1600" dirty="0" smtClean="0">
                        <a:latin typeface="Aharoni" pitchFamily="2" charset="-79"/>
                        <a:ea typeface="Calibri"/>
                        <a:cs typeface="Aharoni" pitchFamily="2" charset="-79"/>
                      </a:endParaRPr>
                    </a:p>
                    <a:p>
                      <a:pPr marL="0" marR="0" algn="just">
                        <a:lnSpc>
                          <a:spcPct val="115000"/>
                        </a:lnSpc>
                        <a:spcBef>
                          <a:spcPts val="0"/>
                        </a:spcBef>
                        <a:spcAft>
                          <a:spcPts val="0"/>
                        </a:spcAft>
                      </a:pPr>
                      <a:endParaRPr lang="en-US" sz="1600" dirty="0" smtClean="0">
                        <a:latin typeface="Aharoni" pitchFamily="2" charset="-79"/>
                        <a:ea typeface="Calibri"/>
                        <a:cs typeface="Aharoni" pitchFamily="2" charset="-79"/>
                      </a:endParaRPr>
                    </a:p>
                    <a:p>
                      <a:pPr marL="0" marR="0" algn="just">
                        <a:lnSpc>
                          <a:spcPct val="115000"/>
                        </a:lnSpc>
                        <a:spcBef>
                          <a:spcPts val="0"/>
                        </a:spcBef>
                        <a:spcAft>
                          <a:spcPts val="0"/>
                        </a:spcAft>
                      </a:pP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endParaRPr lang="en-US" sz="1600" dirty="0">
                        <a:latin typeface="Aharoni" pitchFamily="2" charset="-79"/>
                        <a:ea typeface="Calibri"/>
                        <a:cs typeface="Aharoni" pitchFamily="2" charset="-79"/>
                      </a:endParaRPr>
                    </a:p>
                  </a:txBody>
                  <a:tcPr marL="68580" marR="68580" marT="0" marB="0"/>
                </a:tc>
              </a:tr>
            </a:tbl>
          </a:graphicData>
        </a:graphic>
      </p:graphicFrame>
      <p:sp>
        <p:nvSpPr>
          <p:cNvPr id="9" name="Rectangle 8"/>
          <p:cNvSpPr/>
          <p:nvPr/>
        </p:nvSpPr>
        <p:spPr>
          <a:xfrm>
            <a:off x="1219200" y="54864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286000" y="54864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029200" y="54864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52800" y="54864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362200" y="6096000"/>
            <a:ext cx="762000" cy="22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Rectangle 13"/>
          <p:cNvSpPr/>
          <p:nvPr/>
        </p:nvSpPr>
        <p:spPr>
          <a:xfrm>
            <a:off x="7010400" y="6019800"/>
            <a:ext cx="762000" cy="22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Rectangle 14"/>
          <p:cNvSpPr/>
          <p:nvPr/>
        </p:nvSpPr>
        <p:spPr>
          <a:xfrm>
            <a:off x="5943600" y="6019800"/>
            <a:ext cx="762000" cy="22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Rectangle 15"/>
          <p:cNvSpPr/>
          <p:nvPr/>
        </p:nvSpPr>
        <p:spPr>
          <a:xfrm>
            <a:off x="4953000" y="6019800"/>
            <a:ext cx="762000" cy="22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ectangle 16"/>
          <p:cNvSpPr/>
          <p:nvPr/>
        </p:nvSpPr>
        <p:spPr>
          <a:xfrm>
            <a:off x="7010400" y="54864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019800" y="54864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1676400" y="5867400"/>
            <a:ext cx="4572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rot="10800000" flipV="1">
            <a:off x="3048000" y="5867400"/>
            <a:ext cx="5334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5400000">
            <a:off x="2476500" y="5981700"/>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rot="5400000">
            <a:off x="5142706" y="5980906"/>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rot="5400000">
            <a:off x="6133306" y="5828506"/>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Straight Arrow Connector 29"/>
          <p:cNvCxnSpPr/>
          <p:nvPr/>
        </p:nvCxnSpPr>
        <p:spPr>
          <a:xfrm rot="5400000">
            <a:off x="7200106" y="5828506"/>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graphicFrame>
        <p:nvGraphicFramePr>
          <p:cNvPr id="6" name="Table 5"/>
          <p:cNvGraphicFramePr>
            <a:graphicFrameLocks noGrp="1"/>
          </p:cNvGraphicFramePr>
          <p:nvPr/>
        </p:nvGraphicFramePr>
        <p:xfrm>
          <a:off x="381000" y="228602"/>
          <a:ext cx="8229600" cy="6484667"/>
        </p:xfrm>
        <a:graphic>
          <a:graphicData uri="http://schemas.openxmlformats.org/drawingml/2006/table">
            <a:tbl>
              <a:tblPr firstRow="1" bandRow="1">
                <a:tableStyleId>{5C22544A-7EE6-4342-B048-85BDC9FD1C3A}</a:tableStyleId>
              </a:tblPr>
              <a:tblGrid>
                <a:gridCol w="4114800"/>
                <a:gridCol w="4114800"/>
              </a:tblGrid>
              <a:tr h="535367">
                <a:tc>
                  <a:txBody>
                    <a:bodyPr/>
                    <a:lstStyle/>
                    <a:p>
                      <a:pPr marL="0" marR="0" algn="just">
                        <a:lnSpc>
                          <a:spcPct val="115000"/>
                        </a:lnSpc>
                        <a:spcBef>
                          <a:spcPts val="0"/>
                        </a:spcBef>
                        <a:spcAft>
                          <a:spcPts val="0"/>
                        </a:spcAft>
                      </a:pPr>
                      <a:endParaRPr lang="en-US" sz="1600" b="1" dirty="0" smtClean="0">
                        <a:latin typeface="Aharoni" pitchFamily="2" charset="-79"/>
                        <a:ea typeface="Calibri"/>
                        <a:cs typeface="Aharoni" pitchFamily="2" charset="-79"/>
                      </a:endParaRPr>
                    </a:p>
                    <a:p>
                      <a:pPr marL="0" marR="0" algn="just">
                        <a:lnSpc>
                          <a:spcPct val="115000"/>
                        </a:lnSpc>
                        <a:spcBef>
                          <a:spcPts val="0"/>
                        </a:spcBef>
                        <a:spcAft>
                          <a:spcPts val="0"/>
                        </a:spcAft>
                      </a:pPr>
                      <a:r>
                        <a:rPr lang="en-US" sz="1600" b="1" dirty="0" smtClean="0">
                          <a:latin typeface="Aharoni" pitchFamily="2" charset="-79"/>
                          <a:ea typeface="Calibri"/>
                          <a:cs typeface="Aharoni" pitchFamily="2" charset="-79"/>
                        </a:rPr>
                        <a:t>Hedging</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endParaRPr lang="en-US" sz="1600" b="1" dirty="0" smtClean="0">
                        <a:latin typeface="Aharoni" pitchFamily="2" charset="-79"/>
                        <a:ea typeface="Calibri"/>
                        <a:cs typeface="Aharoni" pitchFamily="2" charset="-79"/>
                      </a:endParaRPr>
                    </a:p>
                    <a:p>
                      <a:pPr marL="0" marR="0" algn="just">
                        <a:lnSpc>
                          <a:spcPct val="115000"/>
                        </a:lnSpc>
                        <a:spcBef>
                          <a:spcPts val="0"/>
                        </a:spcBef>
                        <a:spcAft>
                          <a:spcPts val="0"/>
                        </a:spcAft>
                      </a:pPr>
                      <a:r>
                        <a:rPr lang="en-US" sz="1600" b="1" dirty="0" smtClean="0">
                          <a:latin typeface="Aharoni" pitchFamily="2" charset="-79"/>
                          <a:ea typeface="Calibri"/>
                          <a:cs typeface="Aharoni" pitchFamily="2" charset="-79"/>
                        </a:rPr>
                        <a:t>Speculation</a:t>
                      </a:r>
                      <a:endParaRPr lang="en-US" sz="1600" dirty="0">
                        <a:latin typeface="Aharoni" pitchFamily="2" charset="-79"/>
                        <a:ea typeface="Calibri"/>
                        <a:cs typeface="Aharoni" pitchFamily="2" charset="-79"/>
                      </a:endParaRPr>
                    </a:p>
                  </a:txBody>
                  <a:tcPr marL="68580" marR="68580" marT="0" marB="0"/>
                </a:tc>
              </a:tr>
              <a:tr h="910858">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Meaning:- Any contract of Sale &amp; Purchase </a:t>
                      </a:r>
                      <a:endParaRPr lang="en-US" sz="1600" dirty="0">
                        <a:latin typeface="Aharoni" pitchFamily="2" charset="-79"/>
                        <a:ea typeface="Calibri"/>
                        <a:cs typeface="Aharoni" pitchFamily="2" charset="-79"/>
                      </a:endParaRPr>
                    </a:p>
                    <a:p>
                      <a:pPr marL="0" marR="0" algn="just">
                        <a:lnSpc>
                          <a:spcPct val="115000"/>
                        </a:lnSpc>
                        <a:spcBef>
                          <a:spcPts val="0"/>
                        </a:spcBef>
                        <a:spcAft>
                          <a:spcPts val="0"/>
                        </a:spcAft>
                      </a:pPr>
                      <a:r>
                        <a:rPr lang="en-US" sz="1600" b="1" dirty="0">
                          <a:latin typeface="Aharoni" pitchFamily="2" charset="-79"/>
                          <a:ea typeface="Calibri"/>
                          <a:cs typeface="Aharoni" pitchFamily="2" charset="-79"/>
                        </a:rPr>
                        <a:t>to eliminate risk of price fluctuation is called as hedging</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Any activity having uncertain result of buying and selling goods and services in future market is called as speculation. </a:t>
                      </a:r>
                      <a:endParaRPr lang="en-US" sz="1600">
                        <a:latin typeface="Aharoni" pitchFamily="2" charset="-79"/>
                        <a:ea typeface="Calibri"/>
                        <a:cs typeface="Aharoni" pitchFamily="2" charset="-79"/>
                      </a:endParaRPr>
                    </a:p>
                  </a:txBody>
                  <a:tcPr marL="68580" marR="68580" marT="0" marB="0"/>
                </a:tc>
              </a:tr>
              <a:tr h="535367">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Contact:- made by Genuine buyers</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Made by  Professional  speculators</a:t>
                      </a:r>
                      <a:endParaRPr lang="en-US" sz="1600">
                        <a:latin typeface="Aharoni" pitchFamily="2" charset="-79"/>
                        <a:ea typeface="Calibri"/>
                        <a:cs typeface="Aharoni" pitchFamily="2" charset="-79"/>
                      </a:endParaRPr>
                    </a:p>
                  </a:txBody>
                  <a:tcPr marL="68580" marR="68580" marT="0" marB="0"/>
                </a:tc>
              </a:tr>
              <a:tr h="535367">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Market:- Spot market &amp; Future market</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 Future market</a:t>
                      </a:r>
                      <a:endParaRPr lang="en-US" sz="1600">
                        <a:latin typeface="Aharoni" pitchFamily="2" charset="-79"/>
                        <a:ea typeface="Calibri"/>
                        <a:cs typeface="Aharoni" pitchFamily="2" charset="-79"/>
                      </a:endParaRPr>
                    </a:p>
                  </a:txBody>
                  <a:tcPr marL="68580" marR="68580" marT="0" marB="0"/>
                </a:tc>
              </a:tr>
              <a:tr h="607239">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Price:- not worry about price fluctuate because risk are covered by hedging</a:t>
                      </a:r>
                      <a:endParaRPr lang="en-US" sz="1600" dirty="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Worry about price fluctuation because high risk involved</a:t>
                      </a:r>
                      <a:endParaRPr lang="en-US" sz="1600" dirty="0">
                        <a:latin typeface="Aharoni" pitchFamily="2" charset="-79"/>
                        <a:ea typeface="Calibri"/>
                        <a:cs typeface="Aharoni" pitchFamily="2" charset="-79"/>
                      </a:endParaRPr>
                    </a:p>
                  </a:txBody>
                  <a:tcPr marL="68580" marR="68580" marT="0" marB="0"/>
                </a:tc>
              </a:tr>
              <a:tr h="535367">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Protection:- Yes </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No </a:t>
                      </a:r>
                      <a:endParaRPr lang="en-US" sz="1600" dirty="0">
                        <a:latin typeface="Aharoni" pitchFamily="2" charset="-79"/>
                        <a:ea typeface="Calibri"/>
                        <a:cs typeface="Aharoni" pitchFamily="2" charset="-79"/>
                      </a:endParaRPr>
                    </a:p>
                  </a:txBody>
                  <a:tcPr marL="68580" marR="68580" marT="0" marB="0"/>
                </a:tc>
              </a:tr>
              <a:tr h="535367">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Nature:- Abnormal activity</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Normal activity</a:t>
                      </a:r>
                      <a:endParaRPr lang="en-US" sz="1600" dirty="0">
                        <a:latin typeface="Aharoni" pitchFamily="2" charset="-79"/>
                        <a:ea typeface="Calibri"/>
                        <a:cs typeface="Aharoni" pitchFamily="2" charset="-79"/>
                      </a:endParaRPr>
                    </a:p>
                  </a:txBody>
                  <a:tcPr marL="68580" marR="68580" marT="0" marB="0"/>
                </a:tc>
              </a:tr>
              <a:tr h="535367">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Insurance :-Hedger is an insured party </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Speculator is an insurer party.</a:t>
                      </a:r>
                      <a:endParaRPr lang="en-US" sz="1600" dirty="0">
                        <a:latin typeface="Aharoni" pitchFamily="2" charset="-79"/>
                        <a:ea typeface="Calibri"/>
                        <a:cs typeface="Aharoni" pitchFamily="2" charset="-79"/>
                      </a:endParaRPr>
                    </a:p>
                  </a:txBody>
                  <a:tcPr marL="68580" marR="68580" marT="0" marB="0"/>
                </a:tc>
              </a:tr>
              <a:tr h="1518097">
                <a:tc>
                  <a:txBody>
                    <a:bodyPr/>
                    <a:lstStyle/>
                    <a:p>
                      <a:pPr marL="0" marR="0" algn="just">
                        <a:lnSpc>
                          <a:spcPct val="115000"/>
                        </a:lnSpc>
                        <a:spcBef>
                          <a:spcPts val="0"/>
                        </a:spcBef>
                        <a:spcAft>
                          <a:spcPts val="0"/>
                        </a:spcAft>
                      </a:pPr>
                      <a:r>
                        <a:rPr lang="en-US" sz="1600" b="1">
                          <a:latin typeface="Aharoni" pitchFamily="2" charset="-79"/>
                          <a:ea typeface="Calibri"/>
                          <a:cs typeface="Aharoni" pitchFamily="2" charset="-79"/>
                        </a:rPr>
                        <a:t>Ex:- Book gold in Ganapati festival and buy in Diwali means in Diwali gold price increase but we will get gold in earlier low price due to earlier book in Ganapati festival</a:t>
                      </a:r>
                      <a:endParaRPr lang="en-US" sz="1600">
                        <a:latin typeface="Aharoni" pitchFamily="2" charset="-79"/>
                        <a:ea typeface="Calibri"/>
                        <a:cs typeface="Aharoni" pitchFamily="2" charset="-79"/>
                      </a:endParaRPr>
                    </a:p>
                  </a:txBody>
                  <a:tcPr marL="68580" marR="68580" marT="0" marB="0"/>
                </a:tc>
                <a:tc>
                  <a:txBody>
                    <a:bodyPr/>
                    <a:lstStyle/>
                    <a:p>
                      <a:pPr marL="0" marR="0" algn="just">
                        <a:lnSpc>
                          <a:spcPct val="115000"/>
                        </a:lnSpc>
                        <a:spcBef>
                          <a:spcPts val="0"/>
                        </a:spcBef>
                        <a:spcAft>
                          <a:spcPts val="0"/>
                        </a:spcAft>
                      </a:pPr>
                      <a:r>
                        <a:rPr lang="en-US" sz="1600" b="1" dirty="0">
                          <a:latin typeface="Aharoni" pitchFamily="2" charset="-79"/>
                          <a:ea typeface="Calibri"/>
                          <a:cs typeface="Aharoni" pitchFamily="2" charset="-79"/>
                        </a:rPr>
                        <a:t>Ex:- Share market investment..</a:t>
                      </a:r>
                      <a:endParaRPr lang="en-US" sz="1600" dirty="0">
                        <a:latin typeface="Aharoni" pitchFamily="2" charset="-79"/>
                        <a:ea typeface="Calibri"/>
                        <a:cs typeface="Aharoni" pitchFamily="2" charset="-79"/>
                      </a:endParaRPr>
                    </a:p>
                    <a:p>
                      <a:pPr marL="0" marR="0" algn="just">
                        <a:lnSpc>
                          <a:spcPct val="115000"/>
                        </a:lnSpc>
                        <a:spcBef>
                          <a:spcPts val="0"/>
                        </a:spcBef>
                        <a:spcAft>
                          <a:spcPts val="0"/>
                        </a:spcAft>
                      </a:pPr>
                      <a:r>
                        <a:rPr lang="en-US" sz="1600" b="1" dirty="0">
                          <a:latin typeface="Aharoni" pitchFamily="2" charset="-79"/>
                          <a:ea typeface="Calibri"/>
                          <a:cs typeface="Aharoni" pitchFamily="2" charset="-79"/>
                        </a:rPr>
                        <a:t>( 1 lakh become 1 crore or 1000 only.. no guarantee   ... high risk )</a:t>
                      </a:r>
                      <a:endParaRPr lang="en-US" sz="1600" dirty="0">
                        <a:latin typeface="Aharoni" pitchFamily="2" charset="-79"/>
                        <a:ea typeface="Calibri"/>
                        <a:cs typeface="Aharoni" pitchFamily="2" charset="-79"/>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52400" y="1"/>
            <a:ext cx="9145485" cy="6857999"/>
          </a:xfrm>
        </p:spPr>
      </p:pic>
      <p:graphicFrame>
        <p:nvGraphicFramePr>
          <p:cNvPr id="5" name="Table 4"/>
          <p:cNvGraphicFramePr>
            <a:graphicFrameLocks noGrp="1"/>
          </p:cNvGraphicFramePr>
          <p:nvPr/>
        </p:nvGraphicFramePr>
        <p:xfrm>
          <a:off x="381000" y="457197"/>
          <a:ext cx="8153400" cy="5975569"/>
        </p:xfrm>
        <a:graphic>
          <a:graphicData uri="http://schemas.openxmlformats.org/drawingml/2006/table">
            <a:tbl>
              <a:tblPr firstRow="1" bandRow="1">
                <a:tableStyleId>{93296810-A885-4BE3-A3E7-6D5BEEA58F35}</a:tableStyleId>
              </a:tblPr>
              <a:tblGrid>
                <a:gridCol w="4076700"/>
                <a:gridCol w="4076700"/>
              </a:tblGrid>
              <a:tr h="825265">
                <a:tc>
                  <a:txBody>
                    <a:bodyPr/>
                    <a:lstStyle/>
                    <a:p>
                      <a:pPr marL="0" marR="0" algn="just">
                        <a:lnSpc>
                          <a:spcPct val="115000"/>
                        </a:lnSpc>
                        <a:spcBef>
                          <a:spcPts val="0"/>
                        </a:spcBef>
                        <a:spcAft>
                          <a:spcPts val="0"/>
                        </a:spcAft>
                      </a:pPr>
                      <a:endParaRPr lang="en-US" sz="2400" dirty="0" smtClean="0"/>
                    </a:p>
                    <a:p>
                      <a:pPr marL="0" marR="0" algn="just">
                        <a:lnSpc>
                          <a:spcPct val="115000"/>
                        </a:lnSpc>
                        <a:spcBef>
                          <a:spcPts val="0"/>
                        </a:spcBef>
                        <a:spcAft>
                          <a:spcPts val="0"/>
                        </a:spcAft>
                      </a:pPr>
                      <a:r>
                        <a:rPr lang="en-US" sz="2400" dirty="0" smtClean="0"/>
                        <a:t>Proforma </a:t>
                      </a:r>
                      <a:r>
                        <a:rPr lang="en-US" sz="2400" dirty="0"/>
                        <a:t>Invoice ( Rough bill)</a:t>
                      </a:r>
                      <a:endParaRPr lang="en-US" sz="24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2400" dirty="0" smtClean="0"/>
                    </a:p>
                    <a:p>
                      <a:pPr marL="0" marR="0" algn="just">
                        <a:lnSpc>
                          <a:spcPct val="115000"/>
                        </a:lnSpc>
                        <a:spcBef>
                          <a:spcPts val="0"/>
                        </a:spcBef>
                        <a:spcAft>
                          <a:spcPts val="0"/>
                        </a:spcAft>
                      </a:pPr>
                      <a:r>
                        <a:rPr lang="en-US" sz="2400" dirty="0" smtClean="0"/>
                        <a:t>Invoice </a:t>
                      </a:r>
                      <a:r>
                        <a:rPr lang="en-US" sz="2400" dirty="0"/>
                        <a:t>( Final bill)</a:t>
                      </a:r>
                      <a:endParaRPr lang="en-US" sz="2400" dirty="0">
                        <a:latin typeface="Calibri"/>
                        <a:ea typeface="Calibri"/>
                        <a:cs typeface="Times New Roman"/>
                      </a:endParaRPr>
                    </a:p>
                  </a:txBody>
                  <a:tcPr marL="68580" marR="68580" marT="0" marB="0"/>
                </a:tc>
              </a:tr>
              <a:tr h="908639">
                <a:tc>
                  <a:txBody>
                    <a:bodyPr/>
                    <a:lstStyle/>
                    <a:p>
                      <a:pPr marL="0" marR="0" algn="just">
                        <a:lnSpc>
                          <a:spcPct val="115000"/>
                        </a:lnSpc>
                        <a:spcBef>
                          <a:spcPts val="0"/>
                        </a:spcBef>
                        <a:spcAft>
                          <a:spcPts val="0"/>
                        </a:spcAft>
                      </a:pPr>
                      <a:r>
                        <a:rPr lang="en-US" sz="2400" dirty="0"/>
                        <a:t>Meaning:- Quotation is given in the form of invoice ( Rough Bill)</a:t>
                      </a:r>
                      <a:endParaRPr lang="en-US" sz="24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a:t>Final bill and mention amount would be paid by buyers.</a:t>
                      </a:r>
                      <a:endParaRPr lang="en-US" sz="2400">
                        <a:latin typeface="Calibri"/>
                        <a:ea typeface="Calibri"/>
                        <a:cs typeface="Times New Roman"/>
                      </a:endParaRPr>
                    </a:p>
                  </a:txBody>
                  <a:tcPr marL="68580" marR="68580" marT="0" marB="0"/>
                </a:tc>
              </a:tr>
              <a:tr h="825265">
                <a:tc>
                  <a:txBody>
                    <a:bodyPr/>
                    <a:lstStyle/>
                    <a:p>
                      <a:pPr marL="0" marR="0" algn="just">
                        <a:lnSpc>
                          <a:spcPct val="115000"/>
                        </a:lnSpc>
                        <a:spcBef>
                          <a:spcPts val="0"/>
                        </a:spcBef>
                        <a:spcAft>
                          <a:spcPts val="0"/>
                        </a:spcAft>
                      </a:pPr>
                      <a:r>
                        <a:rPr lang="en-US" sz="2400" dirty="0"/>
                        <a:t>When sent :- Before purchase</a:t>
                      </a:r>
                      <a:endParaRPr lang="en-US" sz="24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t>After purchase </a:t>
                      </a:r>
                      <a:endParaRPr lang="en-US" sz="2400" dirty="0">
                        <a:latin typeface="Calibri"/>
                        <a:ea typeface="Calibri"/>
                        <a:cs typeface="Times New Roman"/>
                      </a:endParaRPr>
                    </a:p>
                  </a:txBody>
                  <a:tcPr marL="68580" marR="68580" marT="0" marB="0"/>
                </a:tc>
              </a:tr>
              <a:tr h="825265">
                <a:tc>
                  <a:txBody>
                    <a:bodyPr/>
                    <a:lstStyle/>
                    <a:p>
                      <a:pPr marL="0" marR="0" algn="just">
                        <a:lnSpc>
                          <a:spcPct val="115000"/>
                        </a:lnSpc>
                        <a:spcBef>
                          <a:spcPts val="0"/>
                        </a:spcBef>
                        <a:spcAft>
                          <a:spcPts val="0"/>
                        </a:spcAft>
                      </a:pPr>
                      <a:r>
                        <a:rPr lang="en-US" sz="2400"/>
                        <a:t>Purpose:- decide whether to buy or not</a:t>
                      </a:r>
                      <a:endParaRPr lang="en-US" sz="24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t> Make payment or paid bill</a:t>
                      </a:r>
                      <a:endParaRPr lang="en-US" sz="2400" dirty="0">
                        <a:latin typeface="Calibri"/>
                        <a:ea typeface="Calibri"/>
                        <a:cs typeface="Times New Roman"/>
                      </a:endParaRPr>
                    </a:p>
                  </a:txBody>
                  <a:tcPr marL="68580" marR="68580" marT="0" marB="0"/>
                </a:tc>
              </a:tr>
              <a:tr h="825265">
                <a:tc>
                  <a:txBody>
                    <a:bodyPr/>
                    <a:lstStyle/>
                    <a:p>
                      <a:pPr marL="0" marR="0" algn="just">
                        <a:lnSpc>
                          <a:spcPct val="115000"/>
                        </a:lnSpc>
                        <a:spcBef>
                          <a:spcPts val="0"/>
                        </a:spcBef>
                        <a:spcAft>
                          <a:spcPts val="0"/>
                        </a:spcAft>
                      </a:pPr>
                      <a:r>
                        <a:rPr lang="en-US" sz="2400"/>
                        <a:t>Evidence:- rough bill ---no legal evidence</a:t>
                      </a:r>
                      <a:endParaRPr lang="en-US" sz="24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t>Legal documents </a:t>
                      </a:r>
                      <a:endParaRPr lang="en-US" sz="2400" dirty="0">
                        <a:latin typeface="Calibri"/>
                        <a:ea typeface="Calibri"/>
                        <a:cs typeface="Times New Roman"/>
                      </a:endParaRPr>
                    </a:p>
                  </a:txBody>
                  <a:tcPr marL="68580" marR="68580" marT="0" marB="0"/>
                </a:tc>
              </a:tr>
              <a:tr h="825265">
                <a:tc>
                  <a:txBody>
                    <a:bodyPr/>
                    <a:lstStyle/>
                    <a:p>
                      <a:pPr marL="0" marR="0" algn="just">
                        <a:lnSpc>
                          <a:spcPct val="115000"/>
                        </a:lnSpc>
                        <a:spcBef>
                          <a:spcPts val="0"/>
                        </a:spcBef>
                        <a:spcAft>
                          <a:spcPts val="0"/>
                        </a:spcAft>
                      </a:pPr>
                      <a:r>
                        <a:rPr lang="en-US" sz="2400"/>
                        <a:t>Entries:- No entry---rough bill</a:t>
                      </a:r>
                      <a:endParaRPr lang="en-US" sz="24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t>Entry in books in account</a:t>
                      </a:r>
                      <a:endParaRPr lang="en-US" sz="2400" dirty="0">
                        <a:latin typeface="Calibri"/>
                        <a:ea typeface="Calibri"/>
                        <a:cs typeface="Times New Roman"/>
                      </a:endParaRPr>
                    </a:p>
                  </a:txBody>
                  <a:tcPr marL="68580" marR="68580" marT="0" marB="0"/>
                </a:tc>
              </a:tr>
              <a:tr h="908639">
                <a:tc>
                  <a:txBody>
                    <a:bodyPr/>
                    <a:lstStyle/>
                    <a:p>
                      <a:pPr marL="0" marR="0" algn="just">
                        <a:lnSpc>
                          <a:spcPct val="115000"/>
                        </a:lnSpc>
                        <a:spcBef>
                          <a:spcPts val="0"/>
                        </a:spcBef>
                        <a:spcAft>
                          <a:spcPts val="0"/>
                        </a:spcAft>
                      </a:pPr>
                      <a:r>
                        <a:rPr lang="en-US" sz="2400"/>
                        <a:t>Responsibility:- No responsibility --rough bill</a:t>
                      </a:r>
                      <a:endParaRPr lang="en-US" sz="24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t>Responsibility to pay amount which is mentioned in bill</a:t>
                      </a:r>
                      <a:endParaRPr lang="en-US" sz="2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TotalTime>
  <Words>612</Words>
  <Application>Microsoft Office PowerPoint</Application>
  <PresentationFormat>On-screen Show (4:3)</PresentationFormat>
  <Paragraphs>113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73</cp:revision>
  <dcterms:created xsi:type="dcterms:W3CDTF">2020-06-02T07:05:21Z</dcterms:created>
  <dcterms:modified xsi:type="dcterms:W3CDTF">2021-09-22T10:12:14Z</dcterms:modified>
</cp:coreProperties>
</file>